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77" autoAdjust="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355ED-BF57-4CB3-AA95-930809711597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20C4-BD5E-4105-8107-8C0C69608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Asus\&#1056;&#1072;&#1073;&#1086;&#1095;&#1080;&#1081;%20&#1089;&#1090;&#1086;&#1083;\&#1057;&#1072;&#1091;&#1085;&#1076;&#1090;&#1088;&#1077;&#1082;&#1080;%20&#1092;&#1080;&#1083;&#1100;&#1084;&#1072;%20&#1057;&#1091;&#1084;&#1077;&#1088;&#1082;&#1080;\The%20Black%20Ghosts%20-%20Full%20Moon.mp3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he Black Ghosts - Full Mo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4" name="Рисунок 3" descr="82d8b999a5ea3ffca22bdb26381c17f8_ful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-192800"/>
            <a:ext cx="9358346" cy="73053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00079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Презентація на тему: 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Утворення та поширення боліт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			</a:t>
            </a:r>
            <a:r>
              <a:rPr lang="uk-UA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999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boloto2ip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0000" r="30000"/>
          <a:stretch>
            <a:fillRect/>
          </a:stretch>
        </p:blipFill>
        <p:spPr>
          <a:xfrm>
            <a:off x="0" y="-731440"/>
            <a:ext cx="9738283" cy="730371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0"/>
            <a:ext cx="5486400" cy="61722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Болота також поділяють за прохідністю: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- прохідні болота – це болота зі щільним торф’яним покривом, а також лісові </a:t>
            </a:r>
            <a:r>
              <a:rPr lang="uk-UA" sz="2800" dirty="0" err="1" smtClean="0">
                <a:solidFill>
                  <a:schemeClr val="bg1"/>
                </a:solidFill>
              </a:rPr>
              <a:t>сфангово-соснові</a:t>
            </a:r>
            <a:r>
              <a:rPr lang="uk-UA" sz="2800" dirty="0" smtClean="0">
                <a:solidFill>
                  <a:schemeClr val="bg1"/>
                </a:solidFill>
              </a:rPr>
              <a:t> на піщаних </a:t>
            </a:r>
            <a:r>
              <a:rPr lang="uk-UA" sz="2800" dirty="0" err="1" smtClean="0">
                <a:solidFill>
                  <a:schemeClr val="bg1"/>
                </a:solidFill>
              </a:rPr>
              <a:t>грунтах</a:t>
            </a:r>
            <a:r>
              <a:rPr lang="uk-UA" sz="2800" dirty="0" smtClean="0">
                <a:solidFill>
                  <a:schemeClr val="bg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uk-UA" sz="2800" dirty="0" smtClean="0">
                <a:solidFill>
                  <a:schemeClr val="bg1"/>
                </a:solidFill>
              </a:rPr>
              <a:t>- </a:t>
            </a:r>
            <a:r>
              <a:rPr lang="uk-UA" sz="2800" dirty="0" err="1" smtClean="0">
                <a:solidFill>
                  <a:schemeClr val="bg1"/>
                </a:solidFill>
              </a:rPr>
              <a:t>важкопрохідні</a:t>
            </a:r>
            <a:r>
              <a:rPr lang="uk-UA" sz="2800" dirty="0" smtClean="0">
                <a:solidFill>
                  <a:schemeClr val="bg1"/>
                </a:solidFill>
              </a:rPr>
              <a:t> – осоково-вільшані у притерасних пониженнях </a:t>
            </a:r>
            <a:r>
              <a:rPr lang="uk-UA" sz="2800" dirty="0" err="1" smtClean="0">
                <a:solidFill>
                  <a:schemeClr val="bg1"/>
                </a:solidFill>
              </a:rPr>
              <a:t>пойм</a:t>
            </a:r>
            <a:r>
              <a:rPr lang="uk-UA" sz="2800" dirty="0" smtClean="0">
                <a:solidFill>
                  <a:schemeClr val="bg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uk-UA" sz="2800" dirty="0" smtClean="0">
                <a:solidFill>
                  <a:schemeClr val="bg1"/>
                </a:solidFill>
              </a:rPr>
              <a:t>- непрохідні – утворилися при заростанні озер.</a:t>
            </a: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_6907_m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556" r="5556"/>
          <a:stretch>
            <a:fillRect/>
          </a:stretch>
        </p:blipFill>
        <p:spPr>
          <a:xfrm>
            <a:off x="0" y="0"/>
            <a:ext cx="9019794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57356" y="0"/>
            <a:ext cx="6643734" cy="6572272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bg2"/>
                </a:solidFill>
              </a:rPr>
              <a:t>• Найбільша кількість боліт зосереджена на континентах Євразія та Північна Америка.</a:t>
            </a:r>
          </a:p>
          <a:p>
            <a:r>
              <a:rPr lang="uk-UA" sz="2400" dirty="0" smtClean="0">
                <a:solidFill>
                  <a:schemeClr val="bg2"/>
                </a:solidFill>
              </a:rPr>
              <a:t>• В арктичній тундрі знаходяться виключно низинні болота, ближче до півдня збільшується кількість верхових і перехідних боліт. Найбільш сприятливі умови для утворення боліт у зоні лісів, де міститься 80% всіх запасів торфу. В лісостепу, степу і вологих субтропіках на невеликих площах розвинуті заболочені землі і низинні болота. В пустелях і пониженнях рельєфу замість боліт утворюються солончаки. </a:t>
            </a:r>
          </a:p>
          <a:p>
            <a:r>
              <a:rPr lang="uk-UA" sz="2400" smtClean="0">
                <a:solidFill>
                  <a:schemeClr val="bg2"/>
                </a:solidFill>
              </a:rPr>
              <a:t>• </a:t>
            </a:r>
            <a:r>
              <a:rPr lang="uk-UA" sz="2400" dirty="0" smtClean="0">
                <a:solidFill>
                  <a:schemeClr val="bg2"/>
                </a:solidFill>
              </a:rPr>
              <a:t>Площа одних лише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торфяних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боліт</a:t>
            </a:r>
            <a:r>
              <a:rPr lang="ru-RU" sz="2400" dirty="0" smtClean="0">
                <a:solidFill>
                  <a:schemeClr val="bg2"/>
                </a:solidFill>
              </a:rPr>
              <a:t> у </a:t>
            </a:r>
            <a:r>
              <a:rPr lang="ru-RU" sz="2400" dirty="0" err="1" smtClean="0">
                <a:solidFill>
                  <a:schemeClr val="bg2"/>
                </a:solidFill>
              </a:rPr>
              <a:t>св</a:t>
            </a:r>
            <a:r>
              <a:rPr lang="uk-UA" sz="2400" dirty="0" err="1" smtClean="0">
                <a:solidFill>
                  <a:schemeClr val="bg2"/>
                </a:solidFill>
              </a:rPr>
              <a:t>іті</a:t>
            </a:r>
            <a:r>
              <a:rPr lang="uk-UA" sz="2400" dirty="0" smtClean="0">
                <a:solidFill>
                  <a:schemeClr val="bg2"/>
                </a:solidFill>
              </a:rPr>
              <a:t> складає більш ніж 1млн квадратних км.</a:t>
            </a:r>
          </a:p>
          <a:p>
            <a:r>
              <a:rPr lang="uk-UA" sz="2400" dirty="0" smtClean="0">
                <a:solidFill>
                  <a:schemeClr val="bg2"/>
                </a:solidFill>
              </a:rPr>
              <a:t>• В 1967р. ЮНЕСКО була створена спеціальна міжнародна організація захисту боліт.</a:t>
            </a:r>
          </a:p>
          <a:p>
            <a:r>
              <a:rPr lang="uk-UA" sz="2400" dirty="0" smtClean="0">
                <a:solidFill>
                  <a:schemeClr val="bg2"/>
                </a:solidFill>
              </a:rPr>
              <a:t>• Лише на Поліссі заповідними оголошено 60000 га боліт.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Болото</a:t>
            </a:r>
            <a:endParaRPr lang="ru-RU" dirty="0"/>
          </a:p>
        </p:txBody>
      </p:sp>
      <p:pic>
        <p:nvPicPr>
          <p:cNvPr id="5" name="Содержимое 4" descr="2902410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0"/>
            <a:ext cx="5479034" cy="671514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sz="2000" dirty="0" smtClean="0"/>
              <a:t>Болото – одна зі складових внутрішніх вод. Це ділянки земної поверхні, які характеризуються великим застійним, </a:t>
            </a:r>
            <a:r>
              <a:rPr lang="uk-UA" sz="2000" dirty="0" err="1" smtClean="0"/>
              <a:t>слабкопроточним</a:t>
            </a:r>
            <a:r>
              <a:rPr lang="uk-UA" sz="2000" dirty="0" smtClean="0"/>
              <a:t> зволоженням верхніх шарів </a:t>
            </a:r>
            <a:r>
              <a:rPr lang="uk-UA" sz="2000" dirty="0" err="1" smtClean="0"/>
              <a:t>грунтового</a:t>
            </a:r>
            <a:r>
              <a:rPr lang="uk-UA" sz="2000" dirty="0" smtClean="0"/>
              <a:t> покриву. Болота є регуляторами водного режиму і водного балансу території.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olo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59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Вони уповільнюють і зменшують річковий стік, знижують висоту весняної повені і збільшують її тривалість, впливають на процеси </a:t>
            </a:r>
            <a:r>
              <a:rPr lang="uk-UA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грунтоутворення</a:t>
            </a:r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розвиток рослинного покриву.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boloto_2_s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9" r="139"/>
          <a:stretch>
            <a:fillRect/>
          </a:stretch>
        </p:blipFill>
        <p:spPr>
          <a:xfrm>
            <a:off x="-174121" y="0"/>
            <a:ext cx="9055150" cy="67913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85852" y="1428736"/>
            <a:ext cx="5992836" cy="4743464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</a:rPr>
              <a:t>Формування боліт визначається кліматичною, геологічною будовою, історією розвитку території, особливостями рельєфу, характером рослинного покриву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uk-UA" sz="2800" dirty="0" smtClean="0">
                <a:solidFill>
                  <a:schemeClr val="bg2">
                    <a:lumMod val="10000"/>
                  </a:schemeClr>
                </a:solidFill>
              </a:rPr>
              <a:t>Переважання опадів над випаровуванням, незначний нахил місцевості, мала водопроникність порід є причинами заболочення.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dbimag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20" r="1220"/>
          <a:stretch>
            <a:fillRect/>
          </a:stretch>
        </p:blipFill>
        <p:spPr>
          <a:xfrm>
            <a:off x="285720" y="339306"/>
            <a:ext cx="8840867" cy="6375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1857364"/>
            <a:ext cx="5486400" cy="431483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Залежно від способу живлення та характеру рослинності болота поділяються на низинні, верхові й перехідні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42072657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333" r="8333"/>
          <a:stretch>
            <a:fillRect/>
          </a:stretch>
        </p:blipFill>
        <p:spPr>
          <a:xfrm>
            <a:off x="77775" y="178180"/>
            <a:ext cx="8715957" cy="653696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1357298"/>
            <a:ext cx="5486400" cy="4814902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Низинні(</a:t>
            </a:r>
            <a:r>
              <a:rPr lang="uk-UA" sz="2800" dirty="0" err="1" smtClean="0">
                <a:solidFill>
                  <a:schemeClr val="bg1"/>
                </a:solidFill>
              </a:rPr>
              <a:t>евтрофні</a:t>
            </a:r>
            <a:r>
              <a:rPr lang="uk-UA" sz="2800" dirty="0" smtClean="0">
                <a:solidFill>
                  <a:schemeClr val="bg1"/>
                </a:solidFill>
              </a:rPr>
              <a:t>) болота живляться за рахунок атмосферних опадів і </a:t>
            </a:r>
            <a:r>
              <a:rPr lang="uk-UA" sz="2800" dirty="0" err="1" smtClean="0">
                <a:solidFill>
                  <a:schemeClr val="bg1"/>
                </a:solidFill>
              </a:rPr>
              <a:t>грунтових</a:t>
            </a:r>
            <a:r>
              <a:rPr lang="uk-UA" sz="2800" dirty="0" smtClean="0">
                <a:solidFill>
                  <a:schemeClr val="bg1"/>
                </a:solidFill>
              </a:rPr>
              <a:t> вод, вони порівняно багаті на мінеральні солі. Їх рослинний покрив складається з зелених мохів, болотного різнотрав’я. З деревних порід тут поширені вільха та береза</a:t>
            </a:r>
            <a:r>
              <a:rPr lang="uk-UA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Зароджуються в зонах надлишкового зволоження в будь-яких пониженнях рельєфу, на плоских міжрічкових просторах, в низовинах біля водосховищ, при заростанні озер і ставків.</a:t>
            </a:r>
            <a:endParaRPr lang="ru-RU" sz="28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NORMAL~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3434"/>
            <a:ext cx="9071529" cy="680364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0"/>
            <a:ext cx="6850092" cy="6172200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Верхові(</a:t>
            </a:r>
            <a:r>
              <a:rPr lang="uk-UA" sz="32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оліготрофні</a:t>
            </a:r>
            <a:r>
              <a:rPr lang="uk-UA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 болота в основному живляться за рахунок атмосферних опадів, бідні на мінеральні солі. Поширені переважно на вододілах і мають випуклу поверхню. В їх рослинному покриві переважає </a:t>
            </a:r>
            <a:r>
              <a:rPr lang="uk-UA" sz="32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сфанговий</a:t>
            </a:r>
            <a:r>
              <a:rPr lang="uk-UA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мох. В зонах давнього зледеніння верхові болота утворюються також на виходах скельних порід, оминаючи стадію низинного і верхового боліт.</a:t>
            </a:r>
            <a:endParaRPr lang="ru-RU" sz="3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File005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917" r="8917"/>
          <a:stretch>
            <a:fillRect/>
          </a:stretch>
        </p:blipFill>
        <p:spPr>
          <a:xfrm>
            <a:off x="142844" y="142852"/>
            <a:ext cx="8738184" cy="654135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57356" y="1071546"/>
            <a:ext cx="5486400" cy="517209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Перехідні(</a:t>
            </a:r>
            <a:r>
              <a:rPr lang="uk-UA" sz="40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мезотрофні</a:t>
            </a:r>
            <a:r>
              <a:rPr lang="uk-UA" sz="4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 за способом живлення і характером рослинності посідають проміжне місце між низинними і верховими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untitled.bmp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333" r="5333"/>
          <a:stretch>
            <a:fillRect/>
          </a:stretch>
        </p:blipFill>
        <p:spPr>
          <a:xfrm>
            <a:off x="0" y="18634"/>
            <a:ext cx="8881028" cy="662507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2976" y="571480"/>
            <a:ext cx="6500858" cy="560072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Ступінь заболоченості території визначається насамперед співвідношенням елементів водного балансу, які залежать від клімату. Оскільки клімат зональний, то розподіл боліт також є зональним. Поряд із широтною зональністю у поширенні боліт і заболоченні земель добре виражені регіональні особливості, пов’язані з історією формування території.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451</Words>
  <Application>Microsoft Office PowerPoint</Application>
  <PresentationFormat>Экран (4:3)</PresentationFormat>
  <Paragraphs>19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Презентація на тему:  Утворення та поширення боліт        </vt:lpstr>
      <vt:lpstr>Болото</vt:lpstr>
      <vt:lpstr> Вони уповільнюють і зменшують річковий стік, знижують висоту весняної повені і збільшують її тривалість, впливають на процеси грунтоутворення, розвиток рослинного покриву.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Утворення та поширення боліт</dc:title>
  <dc:creator>SamLab.ws</dc:creator>
  <cp:lastModifiedBy>SamLab.ws</cp:lastModifiedBy>
  <cp:revision>22</cp:revision>
  <dcterms:created xsi:type="dcterms:W3CDTF">2009-10-17T11:11:04Z</dcterms:created>
  <dcterms:modified xsi:type="dcterms:W3CDTF">2013-10-03T07:33:53Z</dcterms:modified>
</cp:coreProperties>
</file>